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media/audio2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8" r:id="rId2"/>
    <p:sldId id="260" r:id="rId3"/>
    <p:sldId id="261" r:id="rId4"/>
    <p:sldId id="273" r:id="rId5"/>
    <p:sldId id="262" r:id="rId6"/>
    <p:sldId id="265" r:id="rId7"/>
    <p:sldId id="266" r:id="rId8"/>
    <p:sldId id="281" r:id="rId9"/>
    <p:sldId id="282" r:id="rId10"/>
    <p:sldId id="283" r:id="rId11"/>
    <p:sldId id="284" r:id="rId12"/>
    <p:sldId id="285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92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7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2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83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9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013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8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3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01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BC326-9ED3-42A0-8D68-A71AD48841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2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2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1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0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F8D562-2809-4252-9DED-E01D6B2B89D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423FFA-9C48-4132-858B-E6E04FBF6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69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336800" y="3810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Thứ 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n</a:t>
            </a:r>
            <a:r>
              <a:rPr lang="vi-VN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ăm </a:t>
            </a:r>
            <a:r>
              <a:rPr lang="vi-VN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ngày 0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6</a:t>
            </a:r>
            <a:r>
              <a:rPr lang="vi-VN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tháng 10 năm </a:t>
            </a:r>
            <a:r>
              <a:rPr lang="vi-VN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20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22</a:t>
            </a:r>
            <a:endParaRPr lang="en-US" sz="28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362200" y="898525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2133601" y="2118946"/>
            <a:ext cx="3431930" cy="7121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4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667000" y="2895600"/>
            <a:ext cx="731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	1)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?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667000" y="2895600"/>
            <a:ext cx="731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4876800" y="1571625"/>
            <a:ext cx="2743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9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/>
      <p:bldP spid="3080" grpId="1"/>
      <p:bldP spid="3081" grpId="0"/>
      <p:bldP spid="3081" grpId="1"/>
      <p:bldP spid="30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1905000" y="304800"/>
            <a:ext cx="8458200" cy="5715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400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2133600" y="1295400"/>
            <a:ext cx="8248650" cy="3759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/>
          <a:p>
            <a:pPr algn="ctr" eaLnBrk="1" hangingPunct="1">
              <a:defRPr/>
            </a:pPr>
            <a:endParaRPr lang="vi-VN" altLang="en-US" sz="2400">
              <a:solidFill>
                <a:srgbClr val="006666"/>
              </a:solidFill>
              <a:latin typeface="HP001 4 hàng" pitchFamily="34" charset="0"/>
            </a:endParaRPr>
          </a:p>
        </p:txBody>
      </p:sp>
      <p:grpSp>
        <p:nvGrpSpPr>
          <p:cNvPr id="76804" name="Group 6"/>
          <p:cNvGrpSpPr>
            <a:grpSpLocks/>
          </p:cNvGrpSpPr>
          <p:nvPr/>
        </p:nvGrpSpPr>
        <p:grpSpPr bwMode="auto">
          <a:xfrm>
            <a:off x="4953000" y="533400"/>
            <a:ext cx="2476500" cy="635000"/>
            <a:chOff x="0" y="0"/>
            <a:chExt cx="1560" cy="426"/>
          </a:xfrm>
        </p:grpSpPr>
        <p:pic>
          <p:nvPicPr>
            <p:cNvPr id="76822" name="Picture 7" descr="Pictu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23" name="Text Box 8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>
                  <a:solidFill>
                    <a:schemeClr val="bg1"/>
                  </a:solidFill>
                  <a:cs typeface="Times New Roman" panose="02020603050405020304" pitchFamily="18" charset="0"/>
                </a:rPr>
                <a:t>Câu 3</a:t>
              </a:r>
            </a:p>
          </p:txBody>
        </p:sp>
      </p:grpSp>
      <p:pic>
        <p:nvPicPr>
          <p:cNvPr id="224265" name="Picture 9" descr="6282A33D3F464C77A9A4C1352497B7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260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971800" y="5105400"/>
            <a:ext cx="6934200" cy="762000"/>
            <a:chOff x="960" y="3216"/>
            <a:chExt cx="4800" cy="672"/>
          </a:xfrm>
        </p:grpSpPr>
        <p:sp>
          <p:nvSpPr>
            <p:cNvPr id="76819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76820" name="AutoShape 12"/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2400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4269" name="Text Box 13"/>
            <p:cNvSpPr txBox="1">
              <a:spLocks noChangeArrowheads="1"/>
            </p:cNvSpPr>
            <p:nvPr/>
          </p:nvSpPr>
          <p:spPr bwMode="gray">
            <a:xfrm>
              <a:off x="1219" y="3476"/>
              <a:ext cx="674" cy="3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Đáp án:</a:t>
              </a:r>
            </a:p>
          </p:txBody>
        </p:sp>
      </p:grpSp>
      <p:sp>
        <p:nvSpPr>
          <p:cNvPr id="224280" name="Rectangle 24"/>
          <p:cNvSpPr>
            <a:spLocks noChangeArrowheads="1"/>
          </p:cNvSpPr>
          <p:nvPr/>
        </p:nvSpPr>
        <p:spPr bwMode="auto">
          <a:xfrm>
            <a:off x="4375150" y="5105400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000" b="1">
                <a:solidFill>
                  <a:srgbClr val="FF1D1D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i="1">
                <a:solidFill>
                  <a:srgbClr val="FF1D1D"/>
                </a:solidFill>
                <a:cs typeface="Times New Roman" panose="02020603050405020304" pitchFamily="18" charset="0"/>
              </a:rPr>
              <a:t>A</a:t>
            </a:r>
            <a:endParaRPr lang="en-US" altLang="en-US" sz="6000" b="1" i="1">
              <a:cs typeface="Times New Roman" panose="02020603050405020304" pitchFamily="18" charset="0"/>
            </a:endParaRPr>
          </a:p>
        </p:txBody>
      </p:sp>
      <p:sp>
        <p:nvSpPr>
          <p:cNvPr id="64520" name="Text Box 5"/>
          <p:cNvSpPr txBox="1">
            <a:spLocks noChangeArrowheads="1"/>
          </p:cNvSpPr>
          <p:nvPr/>
        </p:nvSpPr>
        <p:spPr bwMode="auto">
          <a:xfrm>
            <a:off x="2133600" y="1447800"/>
            <a:ext cx="8305800" cy="34782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359" tIns="45683" rIns="91359" bIns="45683">
            <a:spAutoFit/>
          </a:bodyPr>
          <a:lstStyle/>
          <a:p>
            <a:pPr marL="609600" indent="-609600" eaLnBrk="1" hangingPunct="1">
              <a:defRPr/>
            </a:pPr>
            <a:r>
              <a:rPr lang="en-US" altLang="en-US" sz="4400" b="1" i="1" dirty="0">
                <a:solidFill>
                  <a:schemeClr val="bg1"/>
                </a:solidFill>
                <a:latin typeface="HP001 4 hàng" pitchFamily="34" charset="0"/>
              </a:rPr>
              <a:t>  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Hoa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hồng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đẹp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lắm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!</a:t>
            </a:r>
          </a:p>
          <a:p>
            <a:pPr marL="609600" indent="-609600" eaLnBrk="1" hangingPunct="1">
              <a:defRPr/>
            </a:pP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  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Danh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từ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trong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câu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trên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là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hoa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hồng</a:t>
            </a:r>
            <a:endParaRPr lang="en-US" altLang="en-US" sz="4400" b="1" i="1" dirty="0">
              <a:solidFill>
                <a:srgbClr val="FFFF00"/>
              </a:solidFill>
              <a:cs typeface="Times New Roman" pitchFamily="18" charset="0"/>
            </a:endParaRP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đẹp</a:t>
            </a:r>
            <a:endParaRPr lang="en-US" altLang="en-US" sz="4400" b="1" i="1" dirty="0">
              <a:solidFill>
                <a:srgbClr val="FFFF00"/>
              </a:solidFill>
              <a:cs typeface="Times New Roman" pitchFamily="18" charset="0"/>
            </a:endParaRP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altLang="en-US" sz="44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itchFamily="18" charset="0"/>
              </a:rPr>
              <a:t>lắm</a:t>
            </a:r>
            <a:endParaRPr lang="en-US" altLang="en-US" sz="4400" b="1" i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8" name="Picture 11" descr="dongh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57435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9626600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962818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96218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96345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9655175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>
            <a:off x="8382000" y="4776788"/>
            <a:ext cx="2111375" cy="1143000"/>
          </a:xfrm>
          <a:prstGeom prst="cloudCallout">
            <a:avLst>
              <a:gd name="adj1" fmla="val 79810"/>
              <a:gd name="adj2" fmla="val 62303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lIns="91359" tIns="45683" rIns="91359" bIns="45683"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ết giờ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</a:p>
        </p:txBody>
      </p:sp>
      <p:pic>
        <p:nvPicPr>
          <p:cNvPr id="768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8" y="-504825"/>
            <a:ext cx="360045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7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8241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1714">
            <a:off x="9823450" y="-147638"/>
            <a:ext cx="23368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05185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71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0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1752600" y="228600"/>
            <a:ext cx="8550275" cy="5715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400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1981200" y="965200"/>
            <a:ext cx="8248650" cy="3606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/>
          <a:p>
            <a:pPr algn="ctr" eaLnBrk="1" hangingPunct="1">
              <a:defRPr/>
            </a:pPr>
            <a:endParaRPr lang="vi-VN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2438400" y="1219200"/>
            <a:ext cx="746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9" tIns="45683" rIns="91359" bIns="45683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i="1" dirty="0" smtClean="0">
                <a:cs typeface="Times New Roman" panose="02020603050405020304" pitchFamily="18" charset="0"/>
              </a:rPr>
              <a:t>   “</a:t>
            </a:r>
            <a:r>
              <a:rPr lang="en-US" altLang="en-US" sz="4000" b="1" i="1" dirty="0" err="1">
                <a:cs typeface="Times New Roman" panose="02020603050405020304" pitchFamily="18" charset="0"/>
              </a:rPr>
              <a:t>Quyển</a:t>
            </a:r>
            <a:r>
              <a:rPr lang="en-US" altLang="en-US" sz="4000" b="1" i="1" dirty="0"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cs typeface="Times New Roman" panose="02020603050405020304" pitchFamily="18" charset="0"/>
              </a:rPr>
              <a:t>sách</a:t>
            </a:r>
            <a:r>
              <a:rPr lang="en-US" altLang="en-US" sz="4000" b="1" i="1" dirty="0">
                <a:cs typeface="Times New Roman" panose="02020603050405020304" pitchFamily="18" charset="0"/>
              </a:rPr>
              <a:t>” </a:t>
            </a:r>
            <a:r>
              <a:rPr lang="en-US" altLang="en-US" sz="4000" b="1" i="1" dirty="0" err="1">
                <a:cs typeface="Times New Roman" panose="02020603050405020304" pitchFamily="18" charset="0"/>
              </a:rPr>
              <a:t>là</a:t>
            </a:r>
            <a:r>
              <a:rPr lang="en-US" altLang="en-US" sz="4000" b="1" i="1" dirty="0"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cs typeface="Times New Roman" panose="02020603050405020304" pitchFamily="18" charset="0"/>
              </a:rPr>
              <a:t>danh</a:t>
            </a:r>
            <a:r>
              <a:rPr lang="en-US" altLang="en-US" sz="4000" b="1" i="1" dirty="0"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cs typeface="Times New Roman" panose="02020603050405020304" pitchFamily="18" charset="0"/>
              </a:rPr>
              <a:t>từ</a:t>
            </a:r>
            <a:r>
              <a:rPr lang="en-US" altLang="en-US" sz="4000" b="1" i="1" dirty="0"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cs typeface="Times New Roman" panose="02020603050405020304" pitchFamily="18" charset="0"/>
              </a:rPr>
              <a:t>chỉ</a:t>
            </a:r>
            <a:r>
              <a:rPr lang="en-US" altLang="en-US" sz="4000" b="1" i="1" dirty="0">
                <a:cs typeface="Times New Roman" panose="02020603050405020304" pitchFamily="18" charset="0"/>
              </a:rPr>
              <a:t>….</a:t>
            </a:r>
          </a:p>
          <a:p>
            <a:pPr eaLnBrk="1" hangingPunct="1">
              <a:buFontTx/>
              <a:buAutoNum type="alphaUcPeriod"/>
            </a:pPr>
            <a:r>
              <a:rPr lang="en-US" altLang="en-US" sz="5400" b="1" i="1" dirty="0">
                <a:cs typeface="Times New Roman" panose="02020603050405020304" pitchFamily="18" charset="0"/>
              </a:rPr>
              <a:t> Con </a:t>
            </a:r>
            <a:r>
              <a:rPr lang="en-US" altLang="en-US" sz="5400" b="1" i="1" dirty="0" err="1">
                <a:cs typeface="Times New Roman" panose="02020603050405020304" pitchFamily="18" charset="0"/>
              </a:rPr>
              <a:t>vật</a:t>
            </a:r>
            <a:endParaRPr lang="en-US" altLang="en-US" sz="5400" b="1" i="1" dirty="0"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5400" b="1" i="1" dirty="0" err="1">
                <a:cs typeface="Times New Roman" panose="02020603050405020304" pitchFamily="18" charset="0"/>
              </a:rPr>
              <a:t>Đồ</a:t>
            </a:r>
            <a:r>
              <a:rPr lang="en-US" altLang="en-US" sz="5400" b="1" i="1" dirty="0"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cs typeface="Times New Roman" panose="02020603050405020304" pitchFamily="18" charset="0"/>
              </a:rPr>
              <a:t>vật</a:t>
            </a:r>
            <a:endParaRPr lang="en-US" altLang="en-US" sz="5400" b="1" i="1" dirty="0"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5400" b="1" i="1" dirty="0" err="1">
                <a:cs typeface="Times New Roman" panose="02020603050405020304" pitchFamily="18" charset="0"/>
              </a:rPr>
              <a:t>Cây</a:t>
            </a:r>
            <a:r>
              <a:rPr lang="en-US" altLang="en-US" sz="5400" b="1" i="1" dirty="0"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cs typeface="Times New Roman" panose="02020603050405020304" pitchFamily="18" charset="0"/>
              </a:rPr>
              <a:t>cối</a:t>
            </a:r>
            <a:endParaRPr lang="en-US" altLang="en-US" sz="5400" b="1" i="1" dirty="0">
              <a:cs typeface="Times New Roman" panose="02020603050405020304" pitchFamily="18" charset="0"/>
            </a:endParaRPr>
          </a:p>
        </p:txBody>
      </p:sp>
      <p:grpSp>
        <p:nvGrpSpPr>
          <p:cNvPr id="77829" name="Group 6"/>
          <p:cNvGrpSpPr>
            <a:grpSpLocks/>
          </p:cNvGrpSpPr>
          <p:nvPr/>
        </p:nvGrpSpPr>
        <p:grpSpPr bwMode="auto">
          <a:xfrm>
            <a:off x="4343400" y="304800"/>
            <a:ext cx="2476500" cy="615950"/>
            <a:chOff x="0" y="0"/>
            <a:chExt cx="1560" cy="470"/>
          </a:xfrm>
        </p:grpSpPr>
        <p:pic>
          <p:nvPicPr>
            <p:cNvPr id="77845" name="Picture 7" descr="Pictu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46" name="Text Box 8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44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>
                  <a:solidFill>
                    <a:schemeClr val="bg1"/>
                  </a:solidFill>
                  <a:cs typeface="Times New Roman" panose="02020603050405020304" pitchFamily="18" charset="0"/>
                </a:rPr>
                <a:t>Câu 4</a:t>
              </a:r>
            </a:p>
          </p:txBody>
        </p:sp>
      </p:grpSp>
      <p:pic>
        <p:nvPicPr>
          <p:cNvPr id="223241" name="Picture 9" descr="6282A33D3F464C77A9A4C1352497B7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974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971800" y="4876800"/>
            <a:ext cx="6934200" cy="762000"/>
            <a:chOff x="960" y="3216"/>
            <a:chExt cx="4800" cy="672"/>
          </a:xfrm>
        </p:grpSpPr>
        <p:sp>
          <p:nvSpPr>
            <p:cNvPr id="77842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77843" name="AutoShape 12"/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2400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3245" name="Text Box 13"/>
            <p:cNvSpPr txBox="1">
              <a:spLocks noChangeArrowheads="1"/>
            </p:cNvSpPr>
            <p:nvPr/>
          </p:nvSpPr>
          <p:spPr bwMode="gray">
            <a:xfrm>
              <a:off x="1219" y="3476"/>
              <a:ext cx="674" cy="3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Đáp</a:t>
              </a: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án</a:t>
              </a: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:</a:t>
              </a:r>
            </a:p>
          </p:txBody>
        </p:sp>
      </p:grp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4291013" y="4975225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1D1D"/>
                </a:solidFill>
              </a:rPr>
              <a:t> </a:t>
            </a:r>
            <a:r>
              <a:rPr lang="en-US" altLang="en-US" sz="5400" b="1" i="1">
                <a:solidFill>
                  <a:srgbClr val="FF1D1D"/>
                </a:solidFill>
                <a:cs typeface="Times New Roman" panose="02020603050405020304" pitchFamily="18" charset="0"/>
              </a:rPr>
              <a:t>B</a:t>
            </a:r>
            <a:endParaRPr lang="en-US" altLang="en-US" sz="5400" b="1" i="1">
              <a:cs typeface="Times New Roman" panose="02020603050405020304" pitchFamily="18" charset="0"/>
            </a:endParaRPr>
          </a:p>
        </p:txBody>
      </p:sp>
      <p:pic>
        <p:nvPicPr>
          <p:cNvPr id="28" name="Picture 11" descr="dongh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57435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9626600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962818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96218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96345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9655175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>
            <a:off x="8382000" y="4776788"/>
            <a:ext cx="2111375" cy="1143000"/>
          </a:xfrm>
          <a:prstGeom prst="cloudCallout">
            <a:avLst>
              <a:gd name="adj1" fmla="val 79810"/>
              <a:gd name="adj2" fmla="val 62303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lIns="91359" tIns="45683" rIns="91359" bIns="45683"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ết giờ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</a:p>
        </p:txBody>
      </p:sp>
      <p:pic>
        <p:nvPicPr>
          <p:cNvPr id="77840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-504825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-128588"/>
            <a:ext cx="2063750" cy="269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6076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71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6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1752600" y="228600"/>
            <a:ext cx="8550275" cy="5715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400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1981200" y="965200"/>
            <a:ext cx="8248650" cy="3606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/>
          <a:p>
            <a:pPr algn="ctr" eaLnBrk="1" hangingPunct="1">
              <a:defRPr/>
            </a:pPr>
            <a:endParaRPr lang="vi-VN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1998663" y="1341438"/>
            <a:ext cx="8986837" cy="323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9" tIns="45683" rIns="91359" bIns="45683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>
                <a:cs typeface="Times New Roman" panose="02020603050405020304" pitchFamily="18" charset="0"/>
              </a:rPr>
              <a:t>Nhóm</a:t>
            </a:r>
            <a:r>
              <a:rPr lang="en-US" altLang="en-US" sz="5000" b="1" i="1" dirty="0"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>
                <a:cs typeface="Times New Roman" panose="02020603050405020304" pitchFamily="18" charset="0"/>
              </a:rPr>
              <a:t>nào</a:t>
            </a:r>
            <a:r>
              <a:rPr lang="en-US" altLang="en-US" sz="5000" b="1" i="1" dirty="0"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>
                <a:cs typeface="Times New Roman" panose="02020603050405020304" pitchFamily="18" charset="0"/>
              </a:rPr>
              <a:t>là</a:t>
            </a:r>
            <a:r>
              <a:rPr lang="en-US" altLang="en-US" sz="5000" b="1" i="1" dirty="0"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>
                <a:cs typeface="Times New Roman" panose="02020603050405020304" pitchFamily="18" charset="0"/>
              </a:rPr>
              <a:t>danh</a:t>
            </a:r>
            <a:r>
              <a:rPr lang="en-US" altLang="en-US" sz="5000" b="1" i="1" dirty="0"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>
                <a:cs typeface="Times New Roman" panose="02020603050405020304" pitchFamily="18" charset="0"/>
              </a:rPr>
              <a:t>từ</a:t>
            </a:r>
            <a:r>
              <a:rPr lang="en-US" altLang="en-US" sz="5000" b="1" i="1" dirty="0">
                <a:cs typeface="Times New Roman" panose="02020603050405020304" pitchFamily="18" charset="0"/>
              </a:rPr>
              <a:t>….</a:t>
            </a:r>
          </a:p>
          <a:p>
            <a:pPr eaLnBrk="1" hangingPunct="1">
              <a:buFontTx/>
              <a:buAutoNum type="alphaUcPeriod"/>
            </a:pPr>
            <a:r>
              <a:rPr lang="en-US" altLang="en-US" sz="5000" b="1" i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cs typeface="Times New Roman" panose="02020603050405020304" pitchFamily="18" charset="0"/>
              </a:rPr>
              <a:t>Đi</a:t>
            </a:r>
            <a:r>
              <a:rPr lang="en-US" altLang="en-US" sz="5000" b="1" i="1" dirty="0">
                <a:cs typeface="Times New Roman" panose="02020603050405020304" pitchFamily="18" charset="0"/>
              </a:rPr>
              <a:t>, </a:t>
            </a:r>
            <a:r>
              <a:rPr lang="en-US" altLang="en-US" sz="5000" b="1" i="1" dirty="0" err="1">
                <a:cs typeface="Times New Roman" panose="02020603050405020304" pitchFamily="18" charset="0"/>
              </a:rPr>
              <a:t>nhảy</a:t>
            </a:r>
            <a:r>
              <a:rPr lang="en-US" altLang="en-US" sz="5000" b="1" i="1" dirty="0">
                <a:cs typeface="Times New Roman" panose="02020603050405020304" pitchFamily="18" charset="0"/>
              </a:rPr>
              <a:t>, </a:t>
            </a:r>
            <a:r>
              <a:rPr lang="en-US" altLang="en-US" sz="5000" b="1" i="1" dirty="0" err="1">
                <a:cs typeface="Times New Roman" panose="02020603050405020304" pitchFamily="18" charset="0"/>
              </a:rPr>
              <a:t>khóc</a:t>
            </a:r>
            <a:endParaRPr lang="en-US" altLang="en-US" sz="5000" b="1" i="1" dirty="0"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5000" b="1" i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cs typeface="Times New Roman" panose="02020603050405020304" pitchFamily="18" charset="0"/>
              </a:rPr>
              <a:t>Đẹp</a:t>
            </a:r>
            <a:r>
              <a:rPr lang="en-US" altLang="en-US" sz="5000" b="1" i="1" dirty="0">
                <a:cs typeface="Times New Roman" panose="02020603050405020304" pitchFamily="18" charset="0"/>
              </a:rPr>
              <a:t>, </a:t>
            </a:r>
            <a:r>
              <a:rPr lang="en-US" altLang="en-US" sz="5000" b="1" i="1" dirty="0" err="1">
                <a:cs typeface="Times New Roman" panose="02020603050405020304" pitchFamily="18" charset="0"/>
              </a:rPr>
              <a:t>xinh</a:t>
            </a:r>
            <a:r>
              <a:rPr lang="en-US" altLang="en-US" sz="5000" b="1" i="1" dirty="0">
                <a:cs typeface="Times New Roman" panose="02020603050405020304" pitchFamily="18" charset="0"/>
              </a:rPr>
              <a:t>, </a:t>
            </a:r>
            <a:r>
              <a:rPr lang="en-US" altLang="en-US" sz="5000" b="1" i="1" dirty="0" err="1">
                <a:cs typeface="Times New Roman" panose="02020603050405020304" pitchFamily="18" charset="0"/>
              </a:rPr>
              <a:t>đỏ</a:t>
            </a:r>
            <a:endParaRPr lang="en-US" altLang="en-US" sz="5000" b="1" i="1" dirty="0"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5000" b="1" i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cs typeface="Times New Roman" panose="02020603050405020304" pitchFamily="18" charset="0"/>
              </a:rPr>
              <a:t>Bút</a:t>
            </a:r>
            <a:r>
              <a:rPr lang="en-US" altLang="en-US" sz="5000" b="1" i="1" dirty="0">
                <a:cs typeface="Times New Roman" panose="02020603050405020304" pitchFamily="18" charset="0"/>
              </a:rPr>
              <a:t>, </a:t>
            </a:r>
            <a:r>
              <a:rPr lang="en-US" altLang="en-US" sz="5000" b="1" i="1" dirty="0" err="1">
                <a:cs typeface="Times New Roman" panose="02020603050405020304" pitchFamily="18" charset="0"/>
              </a:rPr>
              <a:t>hoa</a:t>
            </a:r>
            <a:r>
              <a:rPr lang="en-US" altLang="en-US" sz="5000" b="1" i="1" dirty="0"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>
                <a:cs typeface="Times New Roman" panose="02020603050405020304" pitchFamily="18" charset="0"/>
              </a:rPr>
              <a:t>mai</a:t>
            </a:r>
            <a:r>
              <a:rPr lang="en-US" altLang="en-US" sz="5000" b="1" i="1" dirty="0">
                <a:cs typeface="Times New Roman" panose="02020603050405020304" pitchFamily="18" charset="0"/>
              </a:rPr>
              <a:t>, </a:t>
            </a:r>
            <a:r>
              <a:rPr lang="en-US" altLang="en-US" sz="5000" b="1" i="1" dirty="0" err="1">
                <a:cs typeface="Times New Roman" panose="02020603050405020304" pitchFamily="18" charset="0"/>
              </a:rPr>
              <a:t>chim</a:t>
            </a:r>
            <a:r>
              <a:rPr lang="en-US" altLang="en-US" sz="5000" b="1" i="1" dirty="0"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>
                <a:cs typeface="Times New Roman" panose="02020603050405020304" pitchFamily="18" charset="0"/>
              </a:rPr>
              <a:t>sơn</a:t>
            </a:r>
            <a:r>
              <a:rPr lang="en-US" altLang="en-US" sz="5000" b="1" i="1" dirty="0">
                <a:cs typeface="Times New Roman" panose="02020603050405020304" pitchFamily="18" charset="0"/>
              </a:rPr>
              <a:t> ca</a:t>
            </a:r>
          </a:p>
        </p:txBody>
      </p:sp>
      <p:grpSp>
        <p:nvGrpSpPr>
          <p:cNvPr id="78853" name="Group 6"/>
          <p:cNvGrpSpPr>
            <a:grpSpLocks/>
          </p:cNvGrpSpPr>
          <p:nvPr/>
        </p:nvGrpSpPr>
        <p:grpSpPr bwMode="auto">
          <a:xfrm>
            <a:off x="4343400" y="304800"/>
            <a:ext cx="2476500" cy="615950"/>
            <a:chOff x="0" y="0"/>
            <a:chExt cx="1560" cy="470"/>
          </a:xfrm>
        </p:grpSpPr>
        <p:pic>
          <p:nvPicPr>
            <p:cNvPr id="78869" name="Picture 7" descr="Pictu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70" name="Text Box 8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44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>
                  <a:solidFill>
                    <a:schemeClr val="bg1"/>
                  </a:solidFill>
                  <a:cs typeface="Times New Roman" panose="02020603050405020304" pitchFamily="18" charset="0"/>
                </a:rPr>
                <a:t>Câu 5</a:t>
              </a:r>
            </a:p>
          </p:txBody>
        </p:sp>
      </p:grpSp>
      <p:pic>
        <p:nvPicPr>
          <p:cNvPr id="223241" name="Picture 9" descr="6282A33D3F464C77A9A4C1352497B7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974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971800" y="4876800"/>
            <a:ext cx="6934200" cy="762000"/>
            <a:chOff x="960" y="3216"/>
            <a:chExt cx="4800" cy="672"/>
          </a:xfrm>
        </p:grpSpPr>
        <p:sp>
          <p:nvSpPr>
            <p:cNvPr id="78866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78867" name="AutoShape 12"/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2400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3245" name="Text Box 13"/>
            <p:cNvSpPr txBox="1">
              <a:spLocks noChangeArrowheads="1"/>
            </p:cNvSpPr>
            <p:nvPr/>
          </p:nvSpPr>
          <p:spPr bwMode="gray">
            <a:xfrm>
              <a:off x="1219" y="3476"/>
              <a:ext cx="674" cy="3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Đáp</a:t>
              </a: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án</a:t>
              </a: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:</a:t>
              </a:r>
            </a:p>
          </p:txBody>
        </p:sp>
      </p:grp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4291013" y="4975225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1D1D"/>
                </a:solidFill>
              </a:rPr>
              <a:t> </a:t>
            </a:r>
            <a:r>
              <a:rPr lang="en-US" altLang="en-US" sz="5400" b="1" i="1">
                <a:solidFill>
                  <a:srgbClr val="FF1D1D"/>
                </a:solidFill>
                <a:cs typeface="Times New Roman" panose="02020603050405020304" pitchFamily="18" charset="0"/>
              </a:rPr>
              <a:t>C</a:t>
            </a:r>
            <a:endParaRPr lang="en-US" altLang="en-US" sz="5400" b="1" i="1">
              <a:cs typeface="Times New Roman" panose="02020603050405020304" pitchFamily="18" charset="0"/>
            </a:endParaRPr>
          </a:p>
        </p:txBody>
      </p:sp>
      <p:pic>
        <p:nvPicPr>
          <p:cNvPr id="28" name="Picture 11" descr="dongh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57435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9626600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962818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96218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96345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9655175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>
            <a:off x="8382000" y="4776788"/>
            <a:ext cx="2111375" cy="1143000"/>
          </a:xfrm>
          <a:prstGeom prst="cloudCallout">
            <a:avLst>
              <a:gd name="adj1" fmla="val 79810"/>
              <a:gd name="adj2" fmla="val 62303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lIns="91359" tIns="45683" rIns="91359" bIns="45683"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ết giờ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</a:p>
        </p:txBody>
      </p:sp>
      <p:pic>
        <p:nvPicPr>
          <p:cNvPr id="78864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-504825"/>
            <a:ext cx="36004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5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-128588"/>
            <a:ext cx="3641725" cy="269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00480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71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6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524000" y="0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u="sng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altLang="en-US" sz="40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828800" y="685800"/>
            <a:ext cx="9451910" cy="47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4000" b="1" dirty="0">
                <a:latin typeface="VNI-Times" pitchFamily="2" charset="0"/>
                <a:cs typeface="Arial" panose="020B0604020202020204" pitchFamily="34" charset="0"/>
              </a:rPr>
              <a:t> .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latin typeface="VNI-Times" pitchFamily="2" charset="0"/>
                <a:cs typeface="Arial" panose="020B0604020202020204" pitchFamily="34" charset="0"/>
              </a:rPr>
              <a:t>	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VNI-Times" pitchFamily="2" charset="0"/>
                <a:cs typeface="Arial" panose="020B0604020202020204" pitchFamily="34" charset="0"/>
              </a:rPr>
              <a:t>     </a:t>
            </a:r>
            <a:r>
              <a:rPr lang="en-US" altLang="en-US" sz="4000" b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M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oät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ñieåm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noåi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baät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trong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ñaïo</a:t>
            </a:r>
            <a:r>
              <a:rPr lang="en-US" altLang="en-US" sz="4000" b="1" i="1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ñöùc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cuûa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Chuû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tòch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Hoà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Chí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Minh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laø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loøng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thöông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ngöôøi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…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Chính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vì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thaáy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nöôùc</a:t>
            </a:r>
            <a:r>
              <a:rPr lang="en-US" altLang="en-US" sz="4000" b="1" i="1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maát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, </a:t>
            </a:r>
            <a:r>
              <a:rPr lang="en-US" altLang="en-US" sz="4000" b="1" i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nha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ø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tan …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maø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ñaõ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ra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ñi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hoïc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taäp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kinh</a:t>
            </a:r>
            <a:r>
              <a:rPr lang="en-US" altLang="en-US" sz="4000" b="1" i="1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nghieäm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cuûa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caùch</a:t>
            </a:r>
            <a:r>
              <a:rPr lang="en-US" altLang="en-US" sz="4000" b="1" i="1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maïng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theá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giôùi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ñeå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veà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giuùp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ñoàng</a:t>
            </a:r>
            <a:r>
              <a:rPr lang="en-US" altLang="en-US" sz="4000" b="1" i="1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baøo</a:t>
            </a:r>
            <a:r>
              <a:rPr lang="en-US" altLang="en-US" sz="4000" dirty="0">
                <a:solidFill>
                  <a:srgbClr val="FFFF00"/>
                </a:solidFill>
                <a:latin typeface="VNI-Times" pitchFamily="2" charset="0"/>
                <a:cs typeface="Arial" panose="020B0604020202020204" pitchFamily="34" charset="0"/>
              </a:rPr>
              <a:t>. </a:t>
            </a:r>
            <a:endParaRPr lang="en-US" altLang="en-US" sz="4000" b="1" dirty="0">
              <a:solidFill>
                <a:srgbClr val="FFFF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3484983" y="2834952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4" rIns="91427" bIns="45714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7660432" y="2833396"/>
            <a:ext cx="1635967" cy="15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4" rIns="91427" bIns="45714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392955" y="4609323"/>
            <a:ext cx="275875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4" rIns="91427" bIns="45714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903445" y="5215812"/>
            <a:ext cx="2363756" cy="186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96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669925" y="0"/>
            <a:ext cx="3581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4962215" y="-98673"/>
            <a:ext cx="2496170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000" b="1" dirty="0" err="1">
                <a:solidFill>
                  <a:srgbClr val="A50021"/>
                </a:solidFill>
                <a:latin typeface="VNI-Times" pitchFamily="2" charset="0"/>
                <a:cs typeface="Arial" panose="020B0604020202020204" pitchFamily="34" charset="0"/>
              </a:rPr>
              <a:t>Danh</a:t>
            </a:r>
            <a:r>
              <a:rPr lang="en-US" altLang="en-US" sz="5000" b="1" dirty="0">
                <a:solidFill>
                  <a:srgbClr val="A50021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5000" b="1" dirty="0" err="1">
                <a:solidFill>
                  <a:srgbClr val="A50021"/>
                </a:solidFill>
                <a:latin typeface="VNI-Times" pitchFamily="2" charset="0"/>
                <a:cs typeface="Arial" panose="020B0604020202020204" pitchFamily="34" charset="0"/>
              </a:rPr>
              <a:t>töø</a:t>
            </a:r>
            <a:endParaRPr lang="en-US" altLang="en-US" sz="5000" b="1" dirty="0">
              <a:solidFill>
                <a:srgbClr val="A50021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98378" y="665824"/>
            <a:ext cx="11203121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altLang="en-US" sz="4000" dirty="0" err="1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Ñaët</a:t>
            </a:r>
            <a:r>
              <a:rPr lang="en-US" altLang="en-US" sz="4000" dirty="0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caâu</a:t>
            </a:r>
            <a:r>
              <a:rPr lang="en-US" altLang="en-US" sz="4000" dirty="0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vôùi</a:t>
            </a:r>
            <a:r>
              <a:rPr lang="en-US" altLang="en-US" sz="4000" dirty="0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moät</a:t>
            </a:r>
            <a:r>
              <a:rPr lang="en-US" altLang="en-US" sz="4000" dirty="0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danh</a:t>
            </a:r>
            <a:r>
              <a:rPr lang="en-US" altLang="en-US" sz="4000" dirty="0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töø</a:t>
            </a:r>
            <a:r>
              <a:rPr lang="en-US" altLang="en-US" sz="4000" dirty="0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chæ</a:t>
            </a:r>
            <a:r>
              <a:rPr lang="en-US" altLang="en-US" sz="4000" dirty="0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em</a:t>
            </a:r>
            <a:r>
              <a:rPr lang="en-US" altLang="en-US" sz="4000" dirty="0" smtClean="0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vöøa</a:t>
            </a:r>
            <a:r>
              <a:rPr lang="en-US" altLang="en-US" sz="4000" dirty="0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tìm</a:t>
            </a:r>
            <a:r>
              <a:rPr lang="en-US" altLang="en-US" sz="4000" dirty="0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VNI-Times" pitchFamily="2" charset="0"/>
                <a:cs typeface="Arial" panose="020B0604020202020204" pitchFamily="34" charset="0"/>
              </a:rPr>
              <a:t>ñöôïc</a:t>
            </a:r>
            <a:r>
              <a:rPr lang="en-US" altLang="en-US" sz="4000" dirty="0">
                <a:latin typeface="VNI-Times" pitchFamily="2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0901" name="Picture 7" descr="PALM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88" y="5388485"/>
            <a:ext cx="1257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10" descr="PALM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425" y="5440315"/>
            <a:ext cx="1257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4625" y="1918464"/>
            <a:ext cx="11404845" cy="440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4G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ghiệm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2921" y="1971907"/>
            <a:ext cx="17668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2921" y="2578465"/>
            <a:ext cx="24147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2921" y="3719262"/>
            <a:ext cx="33863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92921" y="4947532"/>
            <a:ext cx="29544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03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10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6"/>
          <p:cNvSpPr>
            <a:spLocks noChangeArrowheads="1" noChangeShapeType="1" noTextEdit="1"/>
          </p:cNvSpPr>
          <p:nvPr/>
        </p:nvSpPr>
        <p:spPr bwMode="auto">
          <a:xfrm>
            <a:off x="1095375" y="361844"/>
            <a:ext cx="2762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4390540" y="877826"/>
            <a:ext cx="5167313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4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476500" y="1530349"/>
            <a:ext cx="7467600" cy="39354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thầm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xưa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mưa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rặng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dừa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nghiêng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soi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cha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tôi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xa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tha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cha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r" eaLnBrk="1" hangingPunct="1"/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Lâm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Mỹ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Dạ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WordArt 26"/>
          <p:cNvSpPr>
            <a:spLocks noChangeArrowheads="1" noChangeShapeType="1" noTextEdit="1"/>
          </p:cNvSpPr>
          <p:nvPr/>
        </p:nvSpPr>
        <p:spPr bwMode="auto">
          <a:xfrm>
            <a:off x="2247900" y="962682"/>
            <a:ext cx="2133600" cy="381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endParaRPr lang="en-US" sz="3600" b="1" kern="1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6005513" y="1966913"/>
            <a:ext cx="1371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5033963" y="2419350"/>
            <a:ext cx="1371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7939088" y="2433638"/>
            <a:ext cx="1371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3314700" y="3257550"/>
            <a:ext cx="1371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6019800" y="3257550"/>
            <a:ext cx="1371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6496050" y="4114800"/>
            <a:ext cx="1371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5524500" y="4552950"/>
            <a:ext cx="1371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6296025" y="4967288"/>
            <a:ext cx="1066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5548313" y="4981575"/>
            <a:ext cx="609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4495800" y="4129088"/>
            <a:ext cx="1371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4572000" y="3690938"/>
            <a:ext cx="457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7034213" y="3695700"/>
            <a:ext cx="457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5229225" y="3686175"/>
            <a:ext cx="1066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4848225" y="2833688"/>
            <a:ext cx="457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5410200" y="2847975"/>
            <a:ext cx="7620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7315200" y="2833688"/>
            <a:ext cx="457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8001000" y="2833688"/>
            <a:ext cx="609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animBg="1"/>
      <p:bldP spid="7173" grpId="0"/>
      <p:bldP spid="6173" grpId="0" animBg="1"/>
      <p:bldP spid="6174" grpId="0" animBg="1"/>
      <p:bldP spid="6175" grpId="0" animBg="1"/>
      <p:bldP spid="6176" grpId="0" animBg="1"/>
      <p:bldP spid="6177" grpId="0" animBg="1"/>
      <p:bldP spid="6178" grpId="0" animBg="1"/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186" grpId="0" animBg="1"/>
      <p:bldP spid="6187" grpId="0" animBg="1"/>
      <p:bldP spid="6188" grpId="0" animBg="1"/>
      <p:bldP spid="61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1370879" y="79739"/>
            <a:ext cx="91186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 HOẠT ĐỘNG 2: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522402" y="1381125"/>
            <a:ext cx="4724400" cy="3571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Mang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30000"/>
              </a:spcBef>
            </a:pP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thầm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tiếng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xưa</a:t>
            </a:r>
            <a:endParaRPr lang="en-US" sz="2000" b="1" u="sng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30000"/>
              </a:spcBef>
            </a:pP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cơn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nắng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trắng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cơn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mưa</a:t>
            </a:r>
            <a:endParaRPr lang="en-US" sz="2000" b="1" u="sng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30000"/>
              </a:spcBef>
            </a:pP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Con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chảy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rặng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dừa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nghiêng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soi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30000"/>
              </a:spcBef>
            </a:pP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cha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ông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tôi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30000"/>
              </a:spcBef>
            </a:pP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con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chân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trời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xa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30000"/>
              </a:spcBef>
            </a:pP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còn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tha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30000"/>
              </a:spcBef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Cho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mặt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ông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cha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            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Lâm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Thị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Mỹ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Dạ</a:t>
            </a:r>
            <a:endParaRPr lang="en-US" sz="20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28"/>
          <p:cNvSpPr txBox="1">
            <a:spLocks noChangeArrowheads="1"/>
          </p:cNvSpPr>
          <p:nvPr/>
        </p:nvSpPr>
        <p:spPr bwMode="auto">
          <a:xfrm>
            <a:off x="6261100" y="1447800"/>
            <a:ext cx="341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cha,</a:t>
            </a:r>
          </a:p>
        </p:txBody>
      </p:sp>
      <p:sp>
        <p:nvSpPr>
          <p:cNvPr id="8197" name="Text Box 29"/>
          <p:cNvSpPr txBox="1">
            <a:spLocks noChangeArrowheads="1"/>
          </p:cNvSpPr>
          <p:nvPr/>
        </p:nvSpPr>
        <p:spPr bwMode="auto">
          <a:xfrm>
            <a:off x="6273800" y="20574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8198" name="Text Box 30"/>
          <p:cNvSpPr txBox="1">
            <a:spLocks noChangeArrowheads="1"/>
          </p:cNvSpPr>
          <p:nvPr/>
        </p:nvSpPr>
        <p:spPr bwMode="auto">
          <a:xfrm>
            <a:off x="6273800" y="2743200"/>
            <a:ext cx="347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mưa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8199" name="Text Box 31"/>
          <p:cNvSpPr txBox="1">
            <a:spLocks noChangeArrowheads="1"/>
          </p:cNvSpPr>
          <p:nvPr/>
        </p:nvSpPr>
        <p:spPr bwMode="auto">
          <a:xfrm>
            <a:off x="6299200" y="4495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: 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con,</a:t>
            </a:r>
          </a:p>
        </p:txBody>
      </p:sp>
      <p:sp>
        <p:nvSpPr>
          <p:cNvPr id="8200" name="Text Box 32"/>
          <p:cNvSpPr txBox="1">
            <a:spLocks noChangeArrowheads="1"/>
          </p:cNvSpPr>
          <p:nvPr/>
        </p:nvSpPr>
        <p:spPr bwMode="auto">
          <a:xfrm>
            <a:off x="6273800" y="3429000"/>
            <a:ext cx="416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khái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8201" name="Line 33"/>
          <p:cNvSpPr>
            <a:spLocks noChangeShapeType="1"/>
          </p:cNvSpPr>
          <p:nvPr/>
        </p:nvSpPr>
        <p:spPr bwMode="auto">
          <a:xfrm>
            <a:off x="5635787" y="1381125"/>
            <a:ext cx="0" cy="3733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9429750" y="1447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8620125" y="2082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dừa, chân trời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6908800" y="38989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8942388" y="4483100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cơn, rặng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9667875" y="2743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nắng</a:t>
            </a:r>
          </a:p>
        </p:txBody>
      </p:sp>
    </p:spTree>
    <p:extLst>
      <p:ext uri="{BB962C8B-B14F-4D97-AF65-F5344CB8AC3E}">
        <p14:creationId xmlns:p14="http://schemas.microsoft.com/office/powerpoint/2010/main" val="26206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196" grpId="0"/>
      <p:bldP spid="8197" grpId="0"/>
      <p:bldP spid="8198" grpId="0"/>
      <p:bldP spid="8199" grpId="0"/>
      <p:bldP spid="8200" grpId="0"/>
      <p:bldP spid="8201" grpId="0" animBg="1"/>
      <p:bldP spid="7202" grpId="0"/>
      <p:bldP spid="7203" grpId="0"/>
      <p:bldP spid="7204" grpId="0"/>
      <p:bldP spid="7205" grpId="0"/>
      <p:bldP spid="7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/>
          <p:cNvSpPr/>
          <p:nvPr/>
        </p:nvSpPr>
        <p:spPr>
          <a:xfrm>
            <a:off x="6850063" y="2686050"/>
            <a:ext cx="5448300" cy="2125663"/>
          </a:xfrm>
          <a:prstGeom prst="wedgeRoundRectCallout">
            <a:avLst>
              <a:gd name="adj1" fmla="val -65909"/>
              <a:gd name="adj2" fmla="val -64196"/>
              <a:gd name="adj3" fmla="val 16667"/>
            </a:avLst>
          </a:prstGeom>
          <a:solidFill>
            <a:srgbClr val="CBF9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3" rIns="91359" bIns="45683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0659" name="Picture 9" descr="Hàng rào, Vườn, Sân sau, Nhặt hàng rào, Bãi cỏ, Cỏ, Thực vật, Cỏ may png |  Klipar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010150"/>
            <a:ext cx="3514726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9" descr="Hàng rào, Vườn, Sân sau, Nhặt hàng rào, Bãi cỏ, Cỏ, Thực vật, Cỏ may png |  Klipar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10150"/>
            <a:ext cx="35147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9" descr="Hàng rào, Vườn, Sân sau, Nhặt hàng rào, Bãi cỏ, Cỏ, Thực vật, Cỏ may png |  Klipar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5010150"/>
            <a:ext cx="351313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9" descr="Hàng rào, Vườn, Sân sau, Nhặt hàng rào, Bãi cỏ, Cỏ, Thực vật, Cỏ may png |  Klipar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5010150"/>
            <a:ext cx="35147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peech Bubble: Rectangle with Corners Rounded 10"/>
          <p:cNvSpPr/>
          <p:nvPr/>
        </p:nvSpPr>
        <p:spPr>
          <a:xfrm>
            <a:off x="7696200" y="188913"/>
            <a:ext cx="4343400" cy="2087562"/>
          </a:xfrm>
          <a:prstGeom prst="wedgeRoundRectCallout">
            <a:avLst>
              <a:gd name="adj1" fmla="val -79171"/>
              <a:gd name="adj2" fmla="val 46668"/>
              <a:gd name="adj3" fmla="val 16667"/>
            </a:avLst>
          </a:prstGeom>
          <a:solidFill>
            <a:srgbClr val="CBF9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3" rIns="91359" bIns="45683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peech Bubble: Rectangle with Corners Rounded 9"/>
          <p:cNvSpPr/>
          <p:nvPr/>
        </p:nvSpPr>
        <p:spPr>
          <a:xfrm>
            <a:off x="982663" y="4135438"/>
            <a:ext cx="5281612" cy="1077912"/>
          </a:xfrm>
          <a:prstGeom prst="wedgeRoundRectCallout">
            <a:avLst>
              <a:gd name="adj1" fmla="val -7684"/>
              <a:gd name="adj2" fmla="val -13606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3" rIns="91359" bIns="45683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0665" name="图片 12293" descr="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23">
            <a:off x="2217738" y="354013"/>
            <a:ext cx="4910137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2533650" y="1171575"/>
            <a:ext cx="3067050" cy="10969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  <a:endParaRPr lang="en-US" altLang="en-US" sz="4800" b="1" u="sng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09877" y="4123838"/>
            <a:ext cx="2423380" cy="120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9" tIns="45683" rIns="91359" bIns="4568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b="1" dirty="0" smtClean="0"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mưa</a:t>
            </a:r>
            <a:r>
              <a:rPr lang="en-US" altLang="en-US" sz="3600" b="1" dirty="0"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bão</a:t>
            </a:r>
            <a:r>
              <a:rPr lang="en-US" altLang="en-US" sz="3600" b="1" dirty="0">
                <a:cs typeface="Times New Roman" panose="02020603050405020304" pitchFamily="18" charset="0"/>
              </a:rPr>
              <a:t>, </a:t>
            </a:r>
            <a:r>
              <a:rPr lang="en-US" altLang="en-US" sz="3600" b="1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 smtClean="0">
                <a:cs typeface="Times New Roman" panose="02020603050405020304" pitchFamily="18" charset="0"/>
              </a:rPr>
              <a:t>sấm</a:t>
            </a:r>
            <a:r>
              <a:rPr lang="en-US" altLang="en-US" sz="3600" b="1" dirty="0"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gió</a:t>
            </a:r>
            <a:r>
              <a:rPr lang="en-US" altLang="en-US" sz="3600" b="1" dirty="0">
                <a:cs typeface="Times New Roman" panose="02020603050405020304" pitchFamily="18" charset="0"/>
              </a:rPr>
              <a:t>, ...</a:t>
            </a:r>
            <a:endParaRPr lang="en-US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24825" y="2713038"/>
            <a:ext cx="3914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9" tIns="45683" rIns="91359" bIns="4568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bút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nồi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chén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chổi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ly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muỗng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….</a:t>
            </a:r>
            <a:endParaRPr lang="en-US" alt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91728" y="265048"/>
            <a:ext cx="4147872" cy="175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9" tIns="45683" rIns="91359" bIns="4568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b="1" dirty="0" smtClean="0">
                <a:cs typeface="Times New Roman" panose="02020603050405020304" pitchFamily="18" charset="0"/>
              </a:rPr>
              <a:t>             </a:t>
            </a:r>
            <a:r>
              <a:rPr lang="en-US" altLang="en-US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bà</a:t>
            </a:r>
            <a:r>
              <a:rPr lang="en-US" alt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cha, </a:t>
            </a:r>
            <a:r>
              <a:rPr lang="en-US" alt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an,….. </a:t>
            </a:r>
            <a:endParaRPr lang="en-US" altLang="en-US" sz="3600" dirty="0">
              <a:solidFill>
                <a:schemeClr val="bg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70671" name="Picture 7" descr="Con Ong, Chú Ong Và Cái Biển - KhoThietKe.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244316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96200" y="3884613"/>
            <a:ext cx="408697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9" tIns="45683" rIns="91359" bIns="4568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- Con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chó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mèo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chim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sóc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….</a:t>
            </a:r>
            <a:endParaRPr lang="en-US" alt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77063" y="2874963"/>
            <a:ext cx="1154112" cy="584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359" tIns="45683" rIns="91359" bIns="45683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95518" y="354013"/>
            <a:ext cx="1559720" cy="58470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359" tIns="45683" rIns="91359" bIns="45683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82663" y="4382043"/>
            <a:ext cx="2387029" cy="58470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359" tIns="45683" rIns="91359" bIns="45683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7" descr="Con Ong, Chú Ong Và Cái Biển - KhoThietKe.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" y="397431"/>
            <a:ext cx="244316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8928416"/>
      </p:ext>
    </p:extLst>
  </p:cSld>
  <p:clrMapOvr>
    <a:masterClrMapping/>
  </p:clrMapOvr>
  <p:transition spd="slow" advTm="35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0" grpId="0" animBg="1"/>
      <p:bldP spid="2" grpId="0"/>
      <p:bldP spid="4" grpId="0"/>
      <p:bldP spid="7" grpId="0"/>
      <p:bldP spid="8" grpId="0"/>
      <p:bldP spid="16" grpId="0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1447801"/>
            <a:ext cx="8991600" cy="5081809"/>
            <a:chOff x="816" y="1728"/>
            <a:chExt cx="4464" cy="1968"/>
          </a:xfrm>
        </p:grpSpPr>
        <p:sp>
          <p:nvSpPr>
            <p:cNvPr id="9220" name="AutoShape 7"/>
            <p:cNvSpPr>
              <a:spLocks noChangeArrowheads="1"/>
            </p:cNvSpPr>
            <p:nvPr/>
          </p:nvSpPr>
          <p:spPr bwMode="auto">
            <a:xfrm>
              <a:off x="816" y="1728"/>
              <a:ext cx="4464" cy="1968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sz="3200"/>
            </a:p>
          </p:txBody>
        </p:sp>
        <p:sp>
          <p:nvSpPr>
            <p:cNvPr id="9221" name="Text Box 8"/>
            <p:cNvSpPr txBox="1">
              <a:spLocks noChangeArrowheads="1"/>
            </p:cNvSpPr>
            <p:nvPr/>
          </p:nvSpPr>
          <p:spPr bwMode="auto">
            <a:xfrm>
              <a:off x="1119" y="1964"/>
              <a:ext cx="3984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	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Danh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những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chỉ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sự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vật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vật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hiện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tượng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khái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niệm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đơn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vị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328401" y="906217"/>
            <a:ext cx="345479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6600" b="1" dirty="0">
                <a:ln w="0"/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600" b="1" dirty="0">
                <a:ln w="0"/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6600" b="1" dirty="0">
              <a:ln w="0"/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ellco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470839">
            <a:off x="1587500" y="1552575"/>
            <a:ext cx="1517650" cy="1098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Bellc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9237663" y="1684338"/>
            <a:ext cx="152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Bellc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52468">
            <a:off x="1579563" y="5813426"/>
            <a:ext cx="1455738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Bellc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3096">
            <a:off x="9197976" y="5680076"/>
            <a:ext cx="15176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oup 6"/>
          <p:cNvGrpSpPr>
            <a:grpSpLocks noChangeAspect="1"/>
          </p:cNvGrpSpPr>
          <p:nvPr/>
        </p:nvGrpSpPr>
        <p:grpSpPr bwMode="auto">
          <a:xfrm>
            <a:off x="1524001" y="0"/>
            <a:ext cx="9286875" cy="6858000"/>
            <a:chOff x="0" y="0"/>
            <a:chExt cx="5856" cy="4368"/>
          </a:xfrm>
        </p:grpSpPr>
        <p:pic>
          <p:nvPicPr>
            <p:cNvPr id="12299" name="Picture 7" descr="snowc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0"/>
              <a:ext cx="57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8" descr="snowc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176"/>
              <a:ext cx="57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9" descr="snowc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82" y="2130"/>
              <a:ext cx="432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0" descr="snowc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00" y="2112"/>
              <a:ext cx="43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5" name="Picture 11" descr="Bellc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88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12"/>
          <p:cNvSpPr>
            <a:spLocks noChangeArrowheads="1" noChangeShapeType="1"/>
          </p:cNvSpPr>
          <p:nvPr/>
        </p:nvSpPr>
        <p:spPr bwMode="auto">
          <a:xfrm>
            <a:off x="3276601" y="4724400"/>
            <a:ext cx="59340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4953001" y="457200"/>
            <a:ext cx="1819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u="sng">
                <a:solidFill>
                  <a:srgbClr val="00CC00"/>
                </a:solidFill>
              </a:rPr>
              <a:t>Luyện từ và câu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5334000" y="838200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b="1">
                <a:solidFill>
                  <a:srgbClr val="FF3300"/>
                </a:solidFill>
              </a:rPr>
              <a:t>Danh từ</a:t>
            </a:r>
          </a:p>
        </p:txBody>
      </p:sp>
    </p:spTree>
    <p:extLst>
      <p:ext uri="{BB962C8B-B14F-4D97-AF65-F5344CB8AC3E}">
        <p14:creationId xmlns:p14="http://schemas.microsoft.com/office/powerpoint/2010/main" val="359463151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D0584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00200" y="2362200"/>
            <a:ext cx="9144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6" descr="Parchment"/>
          <p:cNvSpPr>
            <a:spLocks noChangeArrowheads="1"/>
          </p:cNvSpPr>
          <p:nvPr/>
        </p:nvSpPr>
        <p:spPr bwMode="auto">
          <a:xfrm>
            <a:off x="1905000" y="2743200"/>
            <a:ext cx="8915400" cy="2209800"/>
          </a:xfrm>
          <a:prstGeom prst="wedgeRoundRectCallout">
            <a:avLst>
              <a:gd name="adj1" fmla="val -44389"/>
              <a:gd name="adj2" fmla="val -81394"/>
              <a:gd name="adj3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…..   </a:t>
            </a:r>
            <a:r>
              <a:rPr lang="en-US" b="1" dirty="0" smtClean="0">
                <a:solidFill>
                  <a:srgbClr val="FF0000"/>
                </a:solidFill>
              </a:rPr>
              <a:t> 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(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tượng</a:t>
            </a:r>
            <a:r>
              <a:rPr lang="en-US" sz="3200" b="1" dirty="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13329" name="Unknown Shape"/>
          <p:cNvPicPr>
            <a:picLocks noGrp="1" noRot="1" noChangeAspect="1" noEditPoint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6038850"/>
            <a:ext cx="84138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Unknown Shape"/>
          <p:cNvPicPr>
            <a:picLocks noGrp="1" noRot="1" noChangeAspect="1" noEditPoint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9" y="4519614"/>
            <a:ext cx="84137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1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9161">
            <a:off x="1524000" y="7620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2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58109">
            <a:off x="1524000" y="541020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3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3625">
            <a:off x="9163050" y="554355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755">
            <a:off x="9220200" y="7620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975870" y="3309498"/>
            <a:ext cx="2036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</a:rPr>
              <a:t>Danh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</a:rPr>
              <a:t>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337" name="Rectangle 28"/>
          <p:cNvSpPr>
            <a:spLocks noChangeArrowheads="1"/>
          </p:cNvSpPr>
          <p:nvPr/>
        </p:nvSpPr>
        <p:spPr bwMode="auto">
          <a:xfrm>
            <a:off x="3010491" y="414057"/>
            <a:ext cx="6248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2800" dirty="0">
                <a:solidFill>
                  <a:srgbClr val="0000CC"/>
                </a:solidFill>
              </a:rPr>
              <a:t>Thứ năm ngày 06 tháng 10 năm </a:t>
            </a:r>
            <a:r>
              <a:rPr lang="vi-VN" altLang="en-US" sz="2800" dirty="0" smtClean="0">
                <a:solidFill>
                  <a:srgbClr val="0000CC"/>
                </a:solidFill>
              </a:rPr>
              <a:t>2022</a:t>
            </a:r>
            <a:endParaRPr lang="en-US" altLang="en-US" sz="2800" dirty="0">
              <a:solidFill>
                <a:srgbClr val="0000CC"/>
              </a:solidFill>
            </a:endParaRPr>
          </a:p>
          <a:p>
            <a:pPr algn="ctr"/>
            <a:r>
              <a:rPr lang="en-US" altLang="en-US" sz="2800" u="sng" dirty="0" err="1">
                <a:solidFill>
                  <a:srgbClr val="00CC00"/>
                </a:solidFill>
              </a:rPr>
              <a:t>Luyện</a:t>
            </a:r>
            <a:r>
              <a:rPr lang="en-US" altLang="en-US" sz="2800" u="sng" dirty="0">
                <a:solidFill>
                  <a:srgbClr val="00CC00"/>
                </a:solidFill>
              </a:rPr>
              <a:t> </a:t>
            </a:r>
            <a:r>
              <a:rPr lang="en-US" altLang="en-US" sz="2800" u="sng" dirty="0" err="1">
                <a:solidFill>
                  <a:srgbClr val="00CC00"/>
                </a:solidFill>
              </a:rPr>
              <a:t>từ</a:t>
            </a:r>
            <a:r>
              <a:rPr lang="en-US" altLang="en-US" sz="2800" u="sng" dirty="0">
                <a:solidFill>
                  <a:srgbClr val="00CC00"/>
                </a:solidFill>
              </a:rPr>
              <a:t> </a:t>
            </a:r>
            <a:r>
              <a:rPr lang="en-US" altLang="en-US" sz="2800" u="sng" dirty="0" err="1">
                <a:solidFill>
                  <a:srgbClr val="00CC00"/>
                </a:solidFill>
              </a:rPr>
              <a:t>và</a:t>
            </a:r>
            <a:r>
              <a:rPr lang="en-US" altLang="en-US" sz="2800" u="sng" dirty="0">
                <a:solidFill>
                  <a:srgbClr val="00CC00"/>
                </a:solidFill>
              </a:rPr>
              <a:t> </a:t>
            </a:r>
            <a:r>
              <a:rPr lang="en-US" altLang="en-US" sz="2800" u="sng" dirty="0" err="1" smtClean="0">
                <a:solidFill>
                  <a:srgbClr val="00CC00"/>
                </a:solidFill>
              </a:rPr>
              <a:t>câu</a:t>
            </a:r>
            <a:endParaRPr lang="en-US" altLang="en-US" sz="2800" u="sng" dirty="0" smtClean="0">
              <a:solidFill>
                <a:srgbClr val="00CC00"/>
              </a:solidFill>
            </a:endParaRPr>
          </a:p>
          <a:p>
            <a:pPr algn="ctr"/>
            <a:r>
              <a:rPr lang="en-US" altLang="en-US" sz="2800" u="sng" dirty="0" smtClean="0">
                <a:solidFill>
                  <a:srgbClr val="00CC00"/>
                </a:solidFill>
              </a:rPr>
              <a:t> </a:t>
            </a:r>
            <a:r>
              <a:rPr lang="en-US" altLang="en-US" sz="2800" u="sng" dirty="0" err="1">
                <a:solidFill>
                  <a:srgbClr val="00CC00"/>
                </a:solidFill>
              </a:rPr>
              <a:t>Danh</a:t>
            </a:r>
            <a:r>
              <a:rPr lang="en-US" altLang="en-US" sz="2800" u="sng" dirty="0">
                <a:solidFill>
                  <a:srgbClr val="00CC00"/>
                </a:solidFill>
              </a:rPr>
              <a:t> </a:t>
            </a:r>
            <a:r>
              <a:rPr lang="en-US" altLang="en-US" sz="2800" u="sng" dirty="0" err="1">
                <a:solidFill>
                  <a:srgbClr val="00CC00"/>
                </a:solidFill>
              </a:rPr>
              <a:t>Từ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43537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ldLvl="0" animBg="1" autoUpdateAnimBg="0"/>
      <p:bldP spid="1231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1752600" y="152400"/>
            <a:ext cx="8686800" cy="5813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400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2133600" y="1447800"/>
            <a:ext cx="8248650" cy="3606800"/>
          </a:xfrm>
          <a:prstGeom prst="rect">
            <a:avLst/>
          </a:prstGeom>
          <a:solidFill>
            <a:srgbClr val="00B05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400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2590800" y="1524000"/>
            <a:ext cx="7467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9" tIns="45683" rIns="91359" bIns="45683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i="1" dirty="0">
                <a:solidFill>
                  <a:srgbClr val="FFFF00"/>
                </a:solidFill>
                <a:latin typeface="HP001 4 hàng" panose="020B0603050302020204" pitchFamily="34" charset="0"/>
              </a:rPr>
              <a:t>“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viên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”</a:t>
            </a:r>
            <a:r>
              <a:rPr lang="en-US" altLang="en-US" sz="4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danh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…. </a:t>
            </a:r>
          </a:p>
          <a:p>
            <a:pPr eaLnBrk="1" hangingPunct="1"/>
            <a:r>
              <a:rPr lang="en-US" altLang="en-US" sz="4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  A.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người</a:t>
            </a:r>
            <a:endParaRPr lang="en-US" altLang="en-US" sz="44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  B.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vật</a:t>
            </a:r>
            <a:endParaRPr lang="en-US" altLang="en-US" sz="44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  C.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4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tượng</a:t>
            </a:r>
            <a:endParaRPr lang="en-US" altLang="en-US" sz="44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4757" name="Group 6"/>
          <p:cNvGrpSpPr>
            <a:grpSpLocks/>
          </p:cNvGrpSpPr>
          <p:nvPr/>
        </p:nvGrpSpPr>
        <p:grpSpPr bwMode="auto">
          <a:xfrm>
            <a:off x="4953000" y="685800"/>
            <a:ext cx="2476500" cy="635000"/>
            <a:chOff x="0" y="0"/>
            <a:chExt cx="1560" cy="426"/>
          </a:xfrm>
        </p:grpSpPr>
        <p:pic>
          <p:nvPicPr>
            <p:cNvPr id="74773" name="Picture 7" descr="Pictu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74" name="Text Box 8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Câu</a:t>
              </a:r>
              <a:r>
                <a:rPr lang="en-US" altLang="en-US" sz="32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2</a:t>
              </a:r>
            </a:p>
          </p:txBody>
        </p:sp>
      </p:grpSp>
      <p:pic>
        <p:nvPicPr>
          <p:cNvPr id="223241" name="Picture 9" descr="6282A33D3F464C77A9A4C1352497B7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6095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95600" y="5040313"/>
            <a:ext cx="6934200" cy="762000"/>
            <a:chOff x="960" y="3216"/>
            <a:chExt cx="4800" cy="672"/>
          </a:xfrm>
        </p:grpSpPr>
        <p:sp>
          <p:nvSpPr>
            <p:cNvPr id="74770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74771" name="AutoShape 12"/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2400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3245" name="Text Box 13"/>
            <p:cNvSpPr txBox="1">
              <a:spLocks noChangeArrowheads="1"/>
            </p:cNvSpPr>
            <p:nvPr/>
          </p:nvSpPr>
          <p:spPr bwMode="gray">
            <a:xfrm>
              <a:off x="1219" y="3476"/>
              <a:ext cx="674" cy="3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Đáp án:</a:t>
              </a:r>
            </a:p>
          </p:txBody>
        </p:sp>
      </p:grp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4298950" y="5040313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000" b="1">
                <a:solidFill>
                  <a:srgbClr val="FF1D1D"/>
                </a:solidFill>
              </a:rPr>
              <a:t> </a:t>
            </a:r>
            <a:r>
              <a:rPr lang="en-US" altLang="en-US" sz="6600" b="1" i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5" name="Picture 11" descr="dongh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57435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9626600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962818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96218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96345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9655175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8382000" y="4776788"/>
            <a:ext cx="2111375" cy="1143000"/>
          </a:xfrm>
          <a:prstGeom prst="cloudCallout">
            <a:avLst>
              <a:gd name="adj1" fmla="val 79810"/>
              <a:gd name="adj2" fmla="val 62303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lIns="91359" tIns="45683" rIns="91359" bIns="45683"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ết giờ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</a:p>
        </p:txBody>
      </p:sp>
      <p:pic>
        <p:nvPicPr>
          <p:cNvPr id="74768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8" y="-504825"/>
            <a:ext cx="360045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9" name="图片 29" descr="8b0fccb2e21d61b25266c16d7d8224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"/>
          <a:stretch>
            <a:fillRect/>
          </a:stretch>
        </p:blipFill>
        <p:spPr bwMode="auto">
          <a:xfrm>
            <a:off x="9312275" y="100013"/>
            <a:ext cx="28797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79106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71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6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752600" y="228600"/>
            <a:ext cx="8550275" cy="5715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2400">
              <a:solidFill>
                <a:srgbClr val="006666"/>
              </a:solidFill>
              <a:latin typeface=".VnTime" panose="020B7200000000000000" pitchFamily="34" charset="0"/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1981200" y="965200"/>
            <a:ext cx="8248650" cy="3606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/>
          <a:p>
            <a:pPr algn="ctr" eaLnBrk="1" hangingPunct="1">
              <a:defRPr/>
            </a:pPr>
            <a:endParaRPr lang="vi-VN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2705100" y="1176338"/>
            <a:ext cx="7467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9" tIns="45683" rIns="91359" bIns="45683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 i="1" dirty="0">
                <a:cs typeface="Times New Roman" panose="02020603050405020304" pitchFamily="18" charset="0"/>
              </a:rPr>
              <a:t>“</a:t>
            </a:r>
            <a:r>
              <a:rPr lang="en-US" altLang="en-US" sz="5400" b="1" i="1" dirty="0" err="1">
                <a:cs typeface="Times New Roman" panose="02020603050405020304" pitchFamily="18" charset="0"/>
              </a:rPr>
              <a:t>gió</a:t>
            </a:r>
            <a:r>
              <a:rPr lang="en-US" altLang="en-US" sz="5400" b="1" i="1" dirty="0">
                <a:cs typeface="Times New Roman" panose="02020603050405020304" pitchFamily="18" charset="0"/>
              </a:rPr>
              <a:t>” </a:t>
            </a:r>
            <a:r>
              <a:rPr lang="en-US" altLang="en-US" sz="5400" b="1" i="1" dirty="0" err="1">
                <a:cs typeface="Times New Roman" panose="02020603050405020304" pitchFamily="18" charset="0"/>
              </a:rPr>
              <a:t>là</a:t>
            </a:r>
            <a:r>
              <a:rPr lang="en-US" altLang="en-US" sz="5400" b="1" i="1" dirty="0"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cs typeface="Times New Roman" panose="02020603050405020304" pitchFamily="18" charset="0"/>
              </a:rPr>
              <a:t>danh</a:t>
            </a:r>
            <a:r>
              <a:rPr lang="en-US" altLang="en-US" sz="5400" b="1" i="1" dirty="0"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cs typeface="Times New Roman" panose="02020603050405020304" pitchFamily="18" charset="0"/>
              </a:rPr>
              <a:t>từ</a:t>
            </a:r>
            <a:r>
              <a:rPr lang="en-US" altLang="en-US" sz="5400" b="1" i="1" dirty="0"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cs typeface="Times New Roman" panose="02020603050405020304" pitchFamily="18" charset="0"/>
              </a:rPr>
              <a:t>chỉ</a:t>
            </a:r>
            <a:r>
              <a:rPr lang="en-US" altLang="en-US" sz="5400" b="1" i="1" dirty="0">
                <a:cs typeface="Times New Roman" panose="02020603050405020304" pitchFamily="18" charset="0"/>
              </a:rPr>
              <a:t>….</a:t>
            </a:r>
          </a:p>
          <a:p>
            <a:pPr eaLnBrk="1" hangingPunct="1">
              <a:buFontTx/>
              <a:buAutoNum type="alphaUcPeriod"/>
            </a:pPr>
            <a:r>
              <a:rPr lang="en-US" altLang="en-US" sz="5400" b="1" i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cs typeface="Times New Roman" panose="02020603050405020304" pitchFamily="18" charset="0"/>
              </a:rPr>
              <a:t>vật</a:t>
            </a:r>
            <a:r>
              <a:rPr lang="en-US" altLang="en-US" sz="5400" b="1" i="1" dirty="0" smtClean="0">
                <a:cs typeface="Times New Roman" panose="02020603050405020304" pitchFamily="18" charset="0"/>
              </a:rPr>
              <a:t> </a:t>
            </a:r>
            <a:endParaRPr lang="en-US" altLang="en-US" sz="5400" b="1" i="1" dirty="0"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5400" b="1" i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cs typeface="Times New Roman" panose="02020603050405020304" pitchFamily="18" charset="0"/>
              </a:rPr>
              <a:t>hiện</a:t>
            </a:r>
            <a:r>
              <a:rPr lang="en-US" altLang="en-US" sz="5400" b="1" i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cs typeface="Times New Roman" panose="02020603050405020304" pitchFamily="18" charset="0"/>
              </a:rPr>
              <a:t>tượng</a:t>
            </a:r>
            <a:r>
              <a:rPr lang="en-US" altLang="en-US" sz="5400" b="1" i="1" dirty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buFontTx/>
              <a:buAutoNum type="alphaUcPeriod"/>
            </a:pPr>
            <a:r>
              <a:rPr lang="en-US" altLang="en-US" sz="5400" b="1" i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cs typeface="Times New Roman" panose="02020603050405020304" pitchFamily="18" charset="0"/>
              </a:rPr>
              <a:t>người</a:t>
            </a:r>
            <a:endParaRPr lang="en-US" altLang="en-US" sz="5400" b="1" i="1" dirty="0">
              <a:cs typeface="Times New Roman" panose="02020603050405020304" pitchFamily="18" charset="0"/>
            </a:endParaRPr>
          </a:p>
        </p:txBody>
      </p:sp>
      <p:grpSp>
        <p:nvGrpSpPr>
          <p:cNvPr id="75781" name="Group 6"/>
          <p:cNvGrpSpPr>
            <a:grpSpLocks/>
          </p:cNvGrpSpPr>
          <p:nvPr/>
        </p:nvGrpSpPr>
        <p:grpSpPr bwMode="auto">
          <a:xfrm>
            <a:off x="4343400" y="304800"/>
            <a:ext cx="2476500" cy="615950"/>
            <a:chOff x="0" y="0"/>
            <a:chExt cx="1560" cy="470"/>
          </a:xfrm>
        </p:grpSpPr>
        <p:pic>
          <p:nvPicPr>
            <p:cNvPr id="75797" name="Picture 7" descr="Pictu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98" name="Text Box 8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44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200" b="1">
                  <a:solidFill>
                    <a:schemeClr val="bg1"/>
                  </a:solidFill>
                  <a:cs typeface="Times New Roman" panose="02020603050405020304" pitchFamily="18" charset="0"/>
                </a:rPr>
                <a:t>Câu 2</a:t>
              </a:r>
            </a:p>
          </p:txBody>
        </p:sp>
      </p:grpSp>
      <p:pic>
        <p:nvPicPr>
          <p:cNvPr id="223241" name="Picture 9" descr="6282A33D3F464C77A9A4C1352497B7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974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971800" y="4876800"/>
            <a:ext cx="6934200" cy="762000"/>
            <a:chOff x="960" y="3216"/>
            <a:chExt cx="4800" cy="672"/>
          </a:xfrm>
        </p:grpSpPr>
        <p:sp>
          <p:nvSpPr>
            <p:cNvPr id="75794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75795" name="AutoShape 12"/>
            <p:cNvSpPr>
              <a:spLocks noChangeArrowheads="1"/>
            </p:cNvSpPr>
            <p:nvPr/>
          </p:nvSpPr>
          <p:spPr bwMode="gray">
            <a:xfrm>
              <a:off x="1104" y="3312"/>
              <a:ext cx="904" cy="550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2400">
                <a:solidFill>
                  <a:srgbClr val="006666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3245" name="Text Box 13"/>
            <p:cNvSpPr txBox="1">
              <a:spLocks noChangeArrowheads="1"/>
            </p:cNvSpPr>
            <p:nvPr/>
          </p:nvSpPr>
          <p:spPr bwMode="gray">
            <a:xfrm>
              <a:off x="1219" y="3476"/>
              <a:ext cx="674" cy="3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Đáp</a:t>
              </a: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án</a:t>
              </a: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:</a:t>
              </a:r>
            </a:p>
          </p:txBody>
        </p:sp>
      </p:grp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4291013" y="4975225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1D1D"/>
                </a:solidFill>
              </a:rPr>
              <a:t> </a:t>
            </a:r>
            <a:r>
              <a:rPr lang="en-US" altLang="en-US" sz="5400" b="1" i="1">
                <a:solidFill>
                  <a:srgbClr val="FF1D1D"/>
                </a:solidFill>
                <a:cs typeface="Times New Roman" panose="02020603050405020304" pitchFamily="18" charset="0"/>
              </a:rPr>
              <a:t>B</a:t>
            </a:r>
            <a:endParaRPr lang="en-US" altLang="en-US" sz="5400" b="1" i="1">
              <a:cs typeface="Times New Roman" panose="02020603050405020304" pitchFamily="18" charset="0"/>
            </a:endParaRPr>
          </a:p>
        </p:txBody>
      </p:sp>
      <p:pic>
        <p:nvPicPr>
          <p:cNvPr id="28" name="Picture 11" descr="dongh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57435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9626600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962818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96218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9634538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9655175" y="6096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9" tIns="45683" rIns="91359" bIns="45683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4" name="AutoShape 22"/>
          <p:cNvSpPr>
            <a:spLocks noChangeArrowheads="1"/>
          </p:cNvSpPr>
          <p:nvPr/>
        </p:nvSpPr>
        <p:spPr bwMode="auto">
          <a:xfrm>
            <a:off x="8382000" y="4776788"/>
            <a:ext cx="2111375" cy="1143000"/>
          </a:xfrm>
          <a:prstGeom prst="cloudCallout">
            <a:avLst>
              <a:gd name="adj1" fmla="val 79810"/>
              <a:gd name="adj2" fmla="val 62303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lIns="91359" tIns="45683" rIns="91359" bIns="45683"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H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ết giờ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 </a:t>
            </a:r>
          </a:p>
        </p:txBody>
      </p:sp>
      <p:pic>
        <p:nvPicPr>
          <p:cNvPr id="75792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-504825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3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-128588"/>
            <a:ext cx="3641725" cy="269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6422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71" presetID="27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6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131</TotalTime>
  <Words>649</Words>
  <Application>Microsoft Office PowerPoint</Application>
  <PresentationFormat>Widescreen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.VnTime</vt:lpstr>
      <vt:lpstr>.VnTimeH</vt:lpstr>
      <vt:lpstr>Arial</vt:lpstr>
      <vt:lpstr>Century Gothic</vt:lpstr>
      <vt:lpstr>HP001 4 hàng</vt:lpstr>
      <vt:lpstr>Tahoma</vt:lpstr>
      <vt:lpstr>Times New Roman</vt:lpstr>
      <vt:lpstr>VNI-Times</vt:lpstr>
      <vt:lpstr>Wingdings 3</vt:lpstr>
      <vt:lpstr>Slice</vt:lpstr>
      <vt:lpstr>PowerPoint Presentation</vt:lpstr>
      <vt:lpstr>PowerPoint Presentation</vt:lpstr>
      <vt:lpstr>PowerPoint Presentation</vt:lpstr>
      <vt:lpstr>DANH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linhh</cp:lastModifiedBy>
  <cp:revision>22</cp:revision>
  <dcterms:created xsi:type="dcterms:W3CDTF">2016-10-05T07:41:52Z</dcterms:created>
  <dcterms:modified xsi:type="dcterms:W3CDTF">2023-03-14T13:00:00Z</dcterms:modified>
</cp:coreProperties>
</file>